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21"/>
  </p:notesMasterIdLst>
  <p:sldIdLst>
    <p:sldId id="1300" r:id="rId3"/>
    <p:sldId id="1329" r:id="rId4"/>
    <p:sldId id="298" r:id="rId5"/>
    <p:sldId id="269" r:id="rId6"/>
    <p:sldId id="294" r:id="rId7"/>
    <p:sldId id="270" r:id="rId8"/>
    <p:sldId id="273" r:id="rId9"/>
    <p:sldId id="277" r:id="rId10"/>
    <p:sldId id="279" r:id="rId11"/>
    <p:sldId id="280" r:id="rId12"/>
    <p:sldId id="1325" r:id="rId13"/>
    <p:sldId id="1327" r:id="rId14"/>
    <p:sldId id="1326" r:id="rId15"/>
    <p:sldId id="282" r:id="rId16"/>
    <p:sldId id="1328" r:id="rId17"/>
    <p:sldId id="299" r:id="rId18"/>
    <p:sldId id="1324" r:id="rId19"/>
    <p:sldId id="1323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5874" autoAdjust="0"/>
  </p:normalViewPr>
  <p:slideViewPr>
    <p:cSldViewPr>
      <p:cViewPr varScale="1">
        <p:scale>
          <a:sx n="100" d="100"/>
          <a:sy n="100" d="100"/>
        </p:scale>
        <p:origin x="97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96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62DE3D-B371-965E-785F-650C28C03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181B5-57DF-CF2B-9138-669C53FF6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8178EB-22C2-4AC7-AA9A-409F032EBB5D}" type="datetimeFigureOut">
              <a:rPr lang="zh-CN" altLang="en-US"/>
              <a:pPr>
                <a:defRPr/>
              </a:pPr>
              <a:t>2022/11/14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FE2CCBA-25CA-4A3A-5108-E4E009B5F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7F0561-19FD-3247-7B32-CF99F552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C3837-F0F7-3F4C-B5E1-6CA0CED0A4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3F66A-3A52-3FE8-0651-A9D05877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5AD4D3-5158-4B2E-9225-7B01C16D5A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55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473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5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366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675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F2C4-759C-ACD3-7C9A-35A59FE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79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3EC0CB8-39A9-4377-B71A-E7F255A3DB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059395-9E10-4CFD-AAFB-477219E7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848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0E0702A-F2B2-4909-ACD2-299B92D0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848600" cy="445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836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408EFD-068D-4623-B4E4-DF87681124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7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BB16A-6D53-4AF8-93E9-04BE01D101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2086E9-54CC-4796-B215-862137150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0F60E9-865B-4D4B-A7C1-546F1484A8EF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376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4BF7E-A7E4-6401-5193-2791405095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388" y="36513"/>
            <a:ext cx="492125" cy="569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693E98-B35E-2ADF-9DC8-7D83CE4D08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51763" y="34925"/>
            <a:ext cx="1368425" cy="5699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4" name="标题占位符 1">
            <a:extLst>
              <a:ext uri="{FF2B5EF4-FFF2-40B4-BE49-F238E27FC236}">
                <a16:creationId xmlns:a16="http://schemas.microsoft.com/office/drawing/2014/main" id="{22F29460-7574-08FA-74EC-6CB617E062CC}"/>
              </a:ext>
            </a:extLst>
          </p:cNvPr>
          <p:cNvSpPr txBox="1">
            <a:spLocks/>
          </p:cNvSpPr>
          <p:nvPr userDrawn="1"/>
        </p:nvSpPr>
        <p:spPr>
          <a:xfrm>
            <a:off x="592138" y="25400"/>
            <a:ext cx="5708054" cy="581025"/>
          </a:xfrm>
          <a:prstGeom prst="rect">
            <a:avLst/>
          </a:prstGeom>
        </p:spPr>
        <p:txBody>
          <a:bodyPr lIns="121889" tIns="60944" rIns="121889" bIns="60944" anchor="ctr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dirty="0"/>
              <a:t>4.2 </a:t>
            </a:r>
            <a:r>
              <a:rPr kumimoji="0" lang="zh-CN" altLang="en-US" sz="2800" b="0" dirty="0"/>
              <a:t>向量组的线性相关性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42AF9D2-A57A-F68E-F5D4-140D5097F28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2550" y="161925"/>
            <a:ext cx="520700" cy="274638"/>
            <a:chOff x="0" y="0"/>
            <a:chExt cx="1041399" cy="549275"/>
          </a:xfrm>
        </p:grpSpPr>
        <p:sp>
          <p:nvSpPr>
            <p:cNvPr id="1031" name="Freeform 16">
              <a:extLst>
                <a:ext uri="{FF2B5EF4-FFF2-40B4-BE49-F238E27FC236}">
                  <a16:creationId xmlns:a16="http://schemas.microsoft.com/office/drawing/2014/main" id="{60234C38-685B-6946-2F4E-480BB266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3620 w 400"/>
                <a:gd name="T1" fmla="*/ 83114 h 608"/>
                <a:gd name="T2" fmla="*/ 86868 w 400"/>
                <a:gd name="T3" fmla="*/ 0 h 608"/>
                <a:gd name="T4" fmla="*/ 361950 w 400"/>
                <a:gd name="T5" fmla="*/ 274638 h 608"/>
                <a:gd name="T6" fmla="*/ 86868 w 400"/>
                <a:gd name="T7" fmla="*/ 549275 h 608"/>
                <a:gd name="T8" fmla="*/ 0 w 400"/>
                <a:gd name="T9" fmla="*/ 462547 h 608"/>
                <a:gd name="T10" fmla="*/ 191834 w 400"/>
                <a:gd name="T11" fmla="*/ 271024 h 608"/>
                <a:gd name="T12" fmla="*/ 3620 w 400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7">
              <a:extLst>
                <a:ext uri="{FF2B5EF4-FFF2-40B4-BE49-F238E27FC236}">
                  <a16:creationId xmlns:a16="http://schemas.microsoft.com/office/drawing/2014/main" id="{489925D2-1B65-F532-3CFA-7B28A0FB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6704 w 399"/>
                <a:gd name="T3" fmla="*/ 0 h 608"/>
                <a:gd name="T4" fmla="*/ 360362 w 399"/>
                <a:gd name="T5" fmla="*/ 274638 h 608"/>
                <a:gd name="T6" fmla="*/ 86704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8">
              <a:extLst>
                <a:ext uri="{FF2B5EF4-FFF2-40B4-BE49-F238E27FC236}">
                  <a16:creationId xmlns:a16="http://schemas.microsoft.com/office/drawing/2014/main" id="{4185C3F2-1C33-C0A3-ECAE-E45A7497E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3613 w 399"/>
                <a:gd name="T1" fmla="*/ 83114 h 608"/>
                <a:gd name="T2" fmla="*/ 85800 w 399"/>
                <a:gd name="T3" fmla="*/ 0 h 608"/>
                <a:gd name="T4" fmla="*/ 360362 w 399"/>
                <a:gd name="T5" fmla="*/ 274638 h 608"/>
                <a:gd name="T6" fmla="*/ 85800 w 399"/>
                <a:gd name="T7" fmla="*/ 549275 h 608"/>
                <a:gd name="T8" fmla="*/ 0 w 399"/>
                <a:gd name="T9" fmla="*/ 462547 h 608"/>
                <a:gd name="T10" fmla="*/ 191471 w 399"/>
                <a:gd name="T11" fmla="*/ 271024 h 608"/>
                <a:gd name="T12" fmla="*/ 3613 w 399"/>
                <a:gd name="T13" fmla="*/ 83114 h 6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D6E9CD-AB75-9267-1D6E-68ED2954A46A}"/>
              </a:ext>
            </a:extLst>
          </p:cNvPr>
          <p:cNvCxnSpPr/>
          <p:nvPr userDrawn="1"/>
        </p:nvCxnSpPr>
        <p:spPr bwMode="auto">
          <a:xfrm>
            <a:off x="0" y="658813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7C3BF7-2036-2C88-1668-AEB5ED17BB4B}"/>
              </a:ext>
            </a:extLst>
          </p:cNvPr>
          <p:cNvSpPr txBox="1"/>
          <p:nvPr userDrawn="1"/>
        </p:nvSpPr>
        <p:spPr>
          <a:xfrm>
            <a:off x="8474075" y="6338632"/>
            <a:ext cx="66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en-US" altLang="zh-CN" sz="12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/18</a:t>
            </a:r>
            <a:r>
              <a:rPr lang="zh-CN" altLang="en-US" sz="28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09600"/>
            <a:ext cx="7848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101" name="Freeform 7"/>
          <p:cNvSpPr/>
          <p:nvPr/>
        </p:nvSpPr>
        <p:spPr bwMode="auto">
          <a:xfrm>
            <a:off x="533400" y="533400"/>
            <a:ext cx="80010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</p:spPr>
        <p:txBody>
          <a:bodyPr/>
          <a:lstStyle>
            <a:lvl1pPr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zh-CN">
              <a:ea typeface="楷体_GB2312" pitchFamily="49" charset="-122"/>
              <a:cs typeface="+mn-cs"/>
            </a:endParaRP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533400" y="6172200"/>
            <a:ext cx="8001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8C33BC-4584-4D96-BD9E-86B4B90091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56176" y="6183086"/>
            <a:ext cx="2133600" cy="415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600" b="0">
                <a:solidFill>
                  <a:srgbClr val="006699"/>
                </a:solidFill>
                <a:latin typeface="+mn-ea"/>
                <a:ea typeface="+mn-ea"/>
                <a:cs typeface="+mn-cs"/>
              </a:defRPr>
            </a:lvl1pPr>
          </a:lstStyle>
          <a:p>
            <a:pPr>
              <a:defRPr/>
            </a:pPr>
            <a:fld id="{8AC190E8-36CC-4458-80FA-D218E44B147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4B6A3-5DDD-4D36-8744-319CABB9BE02}"/>
              </a:ext>
            </a:extLst>
          </p:cNvPr>
          <p:cNvSpPr txBox="1"/>
          <p:nvPr userDrawn="1"/>
        </p:nvSpPr>
        <p:spPr>
          <a:xfrm>
            <a:off x="8123270" y="6258798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/16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楷体_GB2312"/>
          <a:ea typeface="楷体_GB2312"/>
          <a:cs typeface="楷体_GB231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+mn-lt"/>
          <a:ea typeface="+mn-ea"/>
          <a:cs typeface="+mn-cs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+mn-lt"/>
          <a:ea typeface="+mn-ea"/>
          <a:cs typeface="+mn-cs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-4614" y="1353742"/>
            <a:ext cx="9148613" cy="3371402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>
                <a:alpha val="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_GB2312" pitchFamily="49" charset="-122"/>
              <a:sym typeface="黑体" panose="02010609060101010101" pitchFamily="49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-27384"/>
            <a:ext cx="9143999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3C2613-10BD-4F17-9580-8A67AF7B6655}"/>
              </a:ext>
            </a:extLst>
          </p:cNvPr>
          <p:cNvSpPr txBox="1">
            <a:spLocks/>
          </p:cNvSpPr>
          <p:nvPr/>
        </p:nvSpPr>
        <p:spPr bwMode="auto">
          <a:xfrm>
            <a:off x="499517" y="1820853"/>
            <a:ext cx="8136904" cy="13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4.2</a:t>
            </a:r>
            <a:r>
              <a:rPr kumimoji="0" lang="zh-CN" altLang="en-US" sz="5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_GB2312" pitchFamily="49" charset="-122"/>
                <a:sym typeface="黑体" panose="02010609060101010101" pitchFamily="49" charset="-122"/>
              </a:rPr>
              <a:t>向量组的线性相关性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D3C3723-0ECC-409E-BE85-0CF2105F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1305826" cy="12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8DBE74-948D-48B2-83D1-0E4B650126EA}"/>
              </a:ext>
            </a:extLst>
          </p:cNvPr>
          <p:cNvSpPr txBox="1"/>
          <p:nvPr/>
        </p:nvSpPr>
        <p:spPr>
          <a:xfrm>
            <a:off x="3724217" y="3390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闵文文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51BA43-58B4-4F4A-B6F4-0270A0D1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2" y="4725144"/>
            <a:ext cx="9152062" cy="21328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59FDD1-0C6A-4953-AAC3-6B97340A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178"/>
            <a:ext cx="3073514" cy="128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87484-91A9-4631-BF13-2784270E4C8D}"/>
              </a:ext>
            </a:extLst>
          </p:cNvPr>
          <p:cNvSpPr txBox="1"/>
          <p:nvPr/>
        </p:nvSpPr>
        <p:spPr>
          <a:xfrm>
            <a:off x="2394922" y="397544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云南大学，信息学院，副教授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01FA5-8F05-69AD-40FC-568FC05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56781" cy="1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CA3EA-4CE5-EE59-554E-9B13F8AE0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C190E8-36CC-4458-80FA-D218E44B1474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advTm="487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3" name="Rectangle 29">
            <a:extLst>
              <a:ext uri="{FF2B5EF4-FFF2-40B4-BE49-F238E27FC236}">
                <a16:creationId xmlns:a16="http://schemas.microsoft.com/office/drawing/2014/main" id="{3208E3FD-A207-8B86-9952-90F9B9C3C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800100"/>
            <a:ext cx="9002712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dirty="0"/>
              <a:t>   </a:t>
            </a:r>
            <a:r>
              <a:rPr lang="zh-CN" altLang="en-US" dirty="0"/>
              <a:t>已知向量组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 ,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 ,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线性无关</a:t>
            </a:r>
            <a:r>
              <a:rPr lang="en-US" altLang="zh-CN" dirty="0"/>
              <a:t>, </a:t>
            </a:r>
            <a:r>
              <a:rPr lang="en-US" altLang="zh-CN" i="1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= 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+</a:t>
            </a:r>
            <a:r>
              <a:rPr lang="en-US" altLang="zh-CN" i="1" dirty="0"/>
              <a:t>a</a:t>
            </a:r>
            <a:r>
              <a:rPr lang="en-US" altLang="zh-CN" baseline="-25000" dirty="0"/>
              <a:t>2 </a:t>
            </a:r>
            <a:r>
              <a:rPr lang="en-US" altLang="zh-CN" dirty="0"/>
              <a:t>, </a:t>
            </a:r>
            <a:r>
              <a:rPr lang="en-US" altLang="zh-CN" i="1" dirty="0"/>
              <a:t>b</a:t>
            </a:r>
            <a:r>
              <a:rPr lang="en-US" altLang="zh-CN" baseline="-25000" dirty="0"/>
              <a:t>2 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=</a:t>
            </a:r>
            <a:r>
              <a:rPr lang="en-US" altLang="zh-CN" i="1" dirty="0"/>
              <a:t>a</a:t>
            </a:r>
            <a:r>
              <a:rPr lang="en-US" altLang="zh-CN" baseline="-25000" dirty="0"/>
              <a:t>2  </a:t>
            </a:r>
            <a:r>
              <a:rPr lang="en-US" altLang="zh-CN" dirty="0"/>
              <a:t>+ </a:t>
            </a:r>
            <a:r>
              <a:rPr lang="en-US" altLang="zh-CN" i="1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 , </a:t>
            </a:r>
            <a:r>
              <a:rPr lang="en-US" altLang="zh-CN" i="1" dirty="0"/>
              <a:t>b</a:t>
            </a:r>
            <a:r>
              <a:rPr lang="en-US" altLang="zh-CN" baseline="-25000" dirty="0"/>
              <a:t>3</a:t>
            </a:r>
            <a:r>
              <a:rPr lang="en-US" altLang="zh-CN" dirty="0"/>
              <a:t> = </a:t>
            </a:r>
            <a:r>
              <a:rPr lang="en-US" altLang="zh-CN" i="1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 + 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 , </a:t>
            </a:r>
            <a:r>
              <a:rPr lang="zh-CN" altLang="en-US" dirty="0"/>
              <a:t>试证向量组 </a:t>
            </a:r>
            <a:r>
              <a:rPr lang="en-US" altLang="zh-CN" i="1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 , </a:t>
            </a:r>
            <a:r>
              <a:rPr lang="en-US" altLang="zh-CN" i="1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 , </a:t>
            </a:r>
            <a:r>
              <a:rPr lang="en-US" altLang="zh-CN" i="1" dirty="0"/>
              <a:t>b</a:t>
            </a:r>
            <a:r>
              <a:rPr lang="en-US" altLang="zh-CN" baseline="-25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线性无关</a:t>
            </a:r>
            <a:r>
              <a:rPr lang="en-US" altLang="zh-CN" dirty="0"/>
              <a:t>.</a:t>
            </a:r>
          </a:p>
        </p:txBody>
      </p:sp>
      <p:pic>
        <p:nvPicPr>
          <p:cNvPr id="26656" name="Picture 32">
            <a:extLst>
              <a:ext uri="{FF2B5EF4-FFF2-40B4-BE49-F238E27FC236}">
                <a16:creationId xmlns:a16="http://schemas.microsoft.com/office/drawing/2014/main" id="{BC44F371-FAAB-3630-2C92-6B6751E5E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24257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658" name="Object 3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3504D33-8769-A640-7F77-8AD91C7235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265363"/>
          <a:ext cx="36718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71822" imgH="3428892" progId="PowerPoint.Show.8">
                  <p:embed/>
                </p:oleObj>
              </mc:Choice>
              <mc:Fallback>
                <p:oleObj name="演示文稿" r:id="rId3" imgW="4571822" imgH="3428892" progId="PowerPoint.Show.8">
                  <p:embed/>
                  <p:pic>
                    <p:nvPicPr>
                      <p:cNvPr id="26658" name="Object 3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3504D33-8769-A640-7F77-8AD91C7235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5" t="31111" r="49219" b="60509"/>
                      <a:stretch>
                        <a:fillRect/>
                      </a:stretch>
                    </p:blipFill>
                    <p:spPr bwMode="auto">
                      <a:xfrm>
                        <a:off x="827088" y="2265363"/>
                        <a:ext cx="36718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60" name="Picture 36">
            <a:extLst>
              <a:ext uri="{FF2B5EF4-FFF2-40B4-BE49-F238E27FC236}">
                <a16:creationId xmlns:a16="http://schemas.microsoft.com/office/drawing/2014/main" id="{938F1EE0-6C2D-3A11-5DB5-D0DDBC00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1877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662" name="Object 3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53A9F86-330D-0DAA-965F-6C49DF8A0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997200"/>
          <a:ext cx="56880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71822" imgH="3428892" progId="PowerPoint.Show.8">
                  <p:embed/>
                </p:oleObj>
              </mc:Choice>
              <mc:Fallback>
                <p:oleObj name="演示文稿" r:id="rId5" imgW="4571822" imgH="3428892" progId="PowerPoint.Show.8">
                  <p:embed/>
                  <p:pic>
                    <p:nvPicPr>
                      <p:cNvPr id="26662" name="Object 3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753A9F86-330D-0DAA-965F-6C49DF8A0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780" t="32893" r="27014" b="57663"/>
                      <a:stretch>
                        <a:fillRect/>
                      </a:stretch>
                    </p:blipFill>
                    <p:spPr bwMode="auto">
                      <a:xfrm>
                        <a:off x="900113" y="2997200"/>
                        <a:ext cx="56880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63" name="Picture 39">
            <a:extLst>
              <a:ext uri="{FF2B5EF4-FFF2-40B4-BE49-F238E27FC236}">
                <a16:creationId xmlns:a16="http://schemas.microsoft.com/office/drawing/2014/main" id="{CD681DD7-F7AC-8284-7D36-417ACDFC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3924300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664" name="Object 4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D567573-D4C5-2CF7-261A-807F1ED054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7413" y="3741738"/>
          <a:ext cx="48958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7" imgW="4571822" imgH="3428892" progId="PowerPoint.Show.8">
                  <p:embed/>
                </p:oleObj>
              </mc:Choice>
              <mc:Fallback>
                <p:oleObj name="演示文稿" r:id="rId7" imgW="4571822" imgH="3428892" progId="PowerPoint.Show.8">
                  <p:embed/>
                  <p:pic>
                    <p:nvPicPr>
                      <p:cNvPr id="26664" name="Object 4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D567573-D4C5-2CF7-261A-807F1ED054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5" t="30046" r="35834" b="61551"/>
                      <a:stretch>
                        <a:fillRect/>
                      </a:stretch>
                    </p:blipFill>
                    <p:spPr bwMode="auto">
                      <a:xfrm>
                        <a:off x="887413" y="3741738"/>
                        <a:ext cx="48958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71347A-5FD6-1DE3-1F94-FA72EE4E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0" y="1988840"/>
            <a:ext cx="6626100" cy="46757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Rectangle 29">
            <a:extLst>
              <a:ext uri="{FF2B5EF4-FFF2-40B4-BE49-F238E27FC236}">
                <a16:creationId xmlns:a16="http://schemas.microsoft.com/office/drawing/2014/main" id="{823B9A4F-42B4-7AFF-9B18-E2302AD70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764704"/>
            <a:ext cx="900271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sz="1800" dirty="0"/>
              <a:t>   </a:t>
            </a:r>
            <a:r>
              <a:rPr lang="zh-CN" altLang="en-US" sz="1800" dirty="0"/>
              <a:t>已知向量组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1</a:t>
            </a:r>
            <a:r>
              <a:rPr lang="en-US" altLang="zh-CN" sz="1800" dirty="0">
                <a:solidFill>
                  <a:srgbClr val="FF0000"/>
                </a:solidFill>
              </a:rPr>
              <a:t> ,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2</a:t>
            </a:r>
            <a:r>
              <a:rPr lang="en-US" altLang="zh-CN" sz="1800" dirty="0">
                <a:solidFill>
                  <a:srgbClr val="FF0000"/>
                </a:solidFill>
              </a:rPr>
              <a:t> ,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3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线性无关</a:t>
            </a:r>
            <a:r>
              <a:rPr lang="en-US" altLang="zh-CN" sz="1800" dirty="0"/>
              <a:t>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=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+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2 </a:t>
            </a:r>
            <a:r>
              <a:rPr lang="en-US" altLang="zh-CN" sz="1800" dirty="0"/>
              <a:t>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2 </a:t>
            </a:r>
            <a:r>
              <a:rPr lang="en-US" altLang="zh-CN" sz="1800" dirty="0"/>
              <a:t>=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2  </a:t>
            </a:r>
            <a:r>
              <a:rPr lang="en-US" altLang="zh-CN" sz="1800" dirty="0"/>
              <a:t>+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=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+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, </a:t>
            </a:r>
            <a:r>
              <a:rPr lang="zh-CN" altLang="en-US" sz="1800" dirty="0"/>
              <a:t>试证向量组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</a:t>
            </a:r>
            <a:r>
              <a:rPr lang="zh-CN" altLang="en-US" sz="1800" dirty="0"/>
              <a:t>线性无关</a:t>
            </a:r>
            <a:r>
              <a:rPr lang="en-US" altLang="zh-CN" sz="1800" dirty="0"/>
              <a:t>.</a:t>
            </a:r>
          </a:p>
        </p:txBody>
      </p:sp>
      <p:pic>
        <p:nvPicPr>
          <p:cNvPr id="13" name="Picture 32">
            <a:extLst>
              <a:ext uri="{FF2B5EF4-FFF2-40B4-BE49-F238E27FC236}">
                <a16:creationId xmlns:a16="http://schemas.microsoft.com/office/drawing/2014/main" id="{A321FF95-6884-3E98-15EB-901BC98D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78371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ct 34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685334C-2CDE-5306-09F8-080179CDC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782608"/>
              </p:ext>
            </p:extLst>
          </p:nvPr>
        </p:nvGraphicFramePr>
        <p:xfrm>
          <a:off x="611560" y="1468420"/>
          <a:ext cx="2376264" cy="371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8" name="Object 34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41C8F350-C610-0F0A-DEEA-DDE799AED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5" t="31111" r="49219" b="60509"/>
                      <a:stretch>
                        <a:fillRect/>
                      </a:stretch>
                    </p:blipFill>
                    <p:spPr bwMode="auto">
                      <a:xfrm>
                        <a:off x="611560" y="1468420"/>
                        <a:ext cx="2376264" cy="371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0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298FAC-D3B6-7B16-3029-50956177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91" y="2132856"/>
            <a:ext cx="8723609" cy="25922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6" name="Rectangle 29">
            <a:extLst>
              <a:ext uri="{FF2B5EF4-FFF2-40B4-BE49-F238E27FC236}">
                <a16:creationId xmlns:a16="http://schemas.microsoft.com/office/drawing/2014/main" id="{300BC973-64A1-2D10-FEC8-234539EC7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764704"/>
            <a:ext cx="900271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zh-CN" sz="1800" dirty="0"/>
              <a:t>   </a:t>
            </a:r>
            <a:r>
              <a:rPr lang="zh-CN" altLang="en-US" sz="1800" dirty="0"/>
              <a:t>已知向量组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1</a:t>
            </a:r>
            <a:r>
              <a:rPr lang="en-US" altLang="zh-CN" sz="1800" dirty="0">
                <a:solidFill>
                  <a:srgbClr val="FF0000"/>
                </a:solidFill>
              </a:rPr>
              <a:t> ,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2</a:t>
            </a:r>
            <a:r>
              <a:rPr lang="en-US" altLang="zh-CN" sz="1800" dirty="0">
                <a:solidFill>
                  <a:srgbClr val="FF0000"/>
                </a:solidFill>
              </a:rPr>
              <a:t> ,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3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线性无关</a:t>
            </a:r>
            <a:r>
              <a:rPr lang="en-US" altLang="zh-CN" sz="1800" dirty="0"/>
              <a:t>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=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+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2 </a:t>
            </a:r>
            <a:r>
              <a:rPr lang="en-US" altLang="zh-CN" sz="1800" dirty="0"/>
              <a:t>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2 </a:t>
            </a:r>
            <a:r>
              <a:rPr lang="en-US" altLang="zh-CN" sz="1800" dirty="0"/>
              <a:t>=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2  </a:t>
            </a:r>
            <a:r>
              <a:rPr lang="en-US" altLang="zh-CN" sz="1800" dirty="0"/>
              <a:t>+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=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+ </a:t>
            </a:r>
            <a:r>
              <a:rPr lang="en-US" altLang="zh-CN" sz="1800" i="1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, </a:t>
            </a:r>
            <a:r>
              <a:rPr lang="zh-CN" altLang="en-US" sz="1800" dirty="0"/>
              <a:t>试证向量组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, </a:t>
            </a:r>
            <a:r>
              <a:rPr lang="en-US" altLang="zh-CN" sz="1800" i="1" dirty="0"/>
              <a:t>b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</a:t>
            </a:r>
            <a:r>
              <a:rPr lang="zh-CN" altLang="en-US" sz="1800" dirty="0"/>
              <a:t>线性无关</a:t>
            </a:r>
            <a:r>
              <a:rPr lang="en-US" altLang="zh-CN" sz="1800" dirty="0"/>
              <a:t>.</a:t>
            </a:r>
          </a:p>
        </p:txBody>
      </p:sp>
      <p:pic>
        <p:nvPicPr>
          <p:cNvPr id="11" name="Picture 32">
            <a:extLst>
              <a:ext uri="{FF2B5EF4-FFF2-40B4-BE49-F238E27FC236}">
                <a16:creationId xmlns:a16="http://schemas.microsoft.com/office/drawing/2014/main" id="{EDD91C88-BA07-C576-BE13-B2849009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38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6822504-66E4-4470-E008-880EE7B3B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030468"/>
              </p:ext>
            </p:extLst>
          </p:nvPr>
        </p:nvGraphicFramePr>
        <p:xfrm>
          <a:off x="675884" y="1580059"/>
          <a:ext cx="3248044" cy="36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71822" imgH="3428892" progId="PowerPoint.Show.8">
                  <p:embed/>
                </p:oleObj>
              </mc:Choice>
              <mc:Fallback>
                <p:oleObj name="演示文稿" r:id="rId4" imgW="4571822" imgH="3428892" progId="PowerPoint.Show.8">
                  <p:embed/>
                  <p:pic>
                    <p:nvPicPr>
                      <p:cNvPr id="12" name="Object 38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F907F9ED-8B75-FAAA-6649-1F70376554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780" t="32893" r="27014" b="57663"/>
                      <a:stretch>
                        <a:fillRect/>
                      </a:stretch>
                    </p:blipFill>
                    <p:spPr bwMode="auto">
                      <a:xfrm>
                        <a:off x="675884" y="1580059"/>
                        <a:ext cx="3248044" cy="369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0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FA4E95-3530-1331-03CD-430DE9C8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83" y="3789040"/>
            <a:ext cx="7740034" cy="2683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6E11B5-B6A7-48CF-9928-EC742BA6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83" y="1600705"/>
            <a:ext cx="7820661" cy="2051654"/>
          </a:xfrm>
          <a:prstGeom prst="rect">
            <a:avLst/>
          </a:prstGeom>
        </p:spPr>
      </p:pic>
      <p:pic>
        <p:nvPicPr>
          <p:cNvPr id="7" name="Picture 39">
            <a:extLst>
              <a:ext uri="{FF2B5EF4-FFF2-40B4-BE49-F238E27FC236}">
                <a16:creationId xmlns:a16="http://schemas.microsoft.com/office/drawing/2014/main" id="{DC987A70-67CE-12BD-95A1-BFE002BC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94" y="95805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40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C494955-7D31-BAF7-4C99-2D6453C4F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894993"/>
              </p:ext>
            </p:extLst>
          </p:nvPr>
        </p:nvGraphicFramePr>
        <p:xfrm>
          <a:off x="467544" y="775496"/>
          <a:ext cx="48958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5" imgW="4571822" imgH="3428892" progId="PowerPoint.Show.8">
                  <p:embed/>
                </p:oleObj>
              </mc:Choice>
              <mc:Fallback>
                <p:oleObj name="演示文稿" r:id="rId5" imgW="4571822" imgH="3428892" progId="PowerPoint.Show.8">
                  <p:embed/>
                  <p:pic>
                    <p:nvPicPr>
                      <p:cNvPr id="26664" name="Object 40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6D567573-D4C5-2CF7-261A-807F1ED054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5" t="30046" r="35834" b="61551"/>
                      <a:stretch>
                        <a:fillRect/>
                      </a:stretch>
                    </p:blipFill>
                    <p:spPr bwMode="auto">
                      <a:xfrm>
                        <a:off x="467544" y="775496"/>
                        <a:ext cx="48958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42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Text Box 11">
            <a:extLst>
              <a:ext uri="{FF2B5EF4-FFF2-40B4-BE49-F238E27FC236}">
                <a16:creationId xmlns:a16="http://schemas.microsoft.com/office/drawing/2014/main" id="{C279F0BD-9D54-17B4-696E-DAA8ACC0D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758825"/>
            <a:ext cx="723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三、向量组的线性相关性的判定定理</a:t>
            </a:r>
            <a:endParaRPr lang="zh-CN" altLang="en-US"/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F21A55D4-94E9-29AB-49EE-95E48ABE5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808" y="1412776"/>
            <a:ext cx="83042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 dirty="0"/>
              <a:t>  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若向量组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en-US" altLang="zh-CN" dirty="0"/>
              <a:t> </a:t>
            </a: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24701367-4383-78AB-D2CD-785501368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731592"/>
            <a:ext cx="8678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若向量组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线性无关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则向量组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也线性无关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28708" name="Rectangle 36">
            <a:extLst>
              <a:ext uri="{FF2B5EF4-FFF2-40B4-BE49-F238E27FC236}">
                <a16:creationId xmlns:a16="http://schemas.microsoft.com/office/drawing/2014/main" id="{5E53E935-39D4-2D78-6B58-E3D0EB8BA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045791"/>
            <a:ext cx="7383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则向量组 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也线性相关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28709" name="Rectangle 37">
            <a:extLst>
              <a:ext uri="{FF2B5EF4-FFF2-40B4-BE49-F238E27FC236}">
                <a16:creationId xmlns:a16="http://schemas.microsoft.com/office/drawing/2014/main" id="{996F0365-69DB-D9DC-8761-50DBA0395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845992"/>
            <a:ext cx="381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一定线性相关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9E0C662C-9AC3-3D46-EA01-D52A2FB4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3314004"/>
            <a:ext cx="8304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</a:t>
            </a:r>
            <a:r>
              <a:rPr lang="en-US" altLang="zh-CN" dirty="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i="1" dirty="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维向量组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当维数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小于向量个数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116F573F-1E68-E3D4-2C73-2939BC35F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332" y="2018271"/>
            <a:ext cx="1223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反之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3FA66591-F387-8B82-2CAF-B718E92F4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70" y="4384583"/>
            <a:ext cx="8978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(3)</a:t>
            </a:r>
            <a:r>
              <a:rPr lang="en-US" altLang="zh-CN" dirty="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设向量组 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线性无关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而向量组</a:t>
            </a:r>
            <a:r>
              <a:rPr lang="zh-CN" altLang="en-US" dirty="0"/>
              <a:t> 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144C2D92-793D-FED0-3CDB-0F254E13F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5574184"/>
            <a:ext cx="7451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线性表示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且表示式是唯一的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FD064731-34AE-C532-82A7-3B09C0588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20" y="4960647"/>
            <a:ext cx="902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: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则向量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必能由向量组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 build="p" autoUpdateAnimBg="0"/>
      <p:bldP spid="28707" grpId="0" build="p" autoUpdateAnimBg="0"/>
      <p:bldP spid="28708" grpId="0" build="p" autoUpdateAnimBg="0" advAuto="0"/>
      <p:bldP spid="28709" grpId="0" build="p" autoUpdateAnimBg="0" advAuto="0"/>
      <p:bldP spid="28710" grpId="0" build="p" autoUpdateAnimBg="0"/>
      <p:bldP spid="28711" grpId="0"/>
      <p:bldP spid="2" grpId="0" build="p" autoUpdateAnimBg="0"/>
      <p:bldP spid="3" grpId="0" build="p" autoUpdateAnimBg="0" advAuto="0"/>
      <p:bldP spid="4" grpId="0" build="p" autoUpdateAnimBg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1569804-AC4A-DD96-95F1-771789079C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290724"/>
              </p:ext>
            </p:extLst>
          </p:nvPr>
        </p:nvGraphicFramePr>
        <p:xfrm>
          <a:off x="251520" y="836712"/>
          <a:ext cx="8636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796536" imgH="2848404" progId="PowerPoint.Show.8">
                  <p:embed/>
                </p:oleObj>
              </mc:Choice>
              <mc:Fallback>
                <p:oleObj name="Presentation" r:id="rId2" imgW="3796536" imgH="2848404" progId="PowerPoint.Show.8">
                  <p:embed/>
                  <p:pic>
                    <p:nvPicPr>
                      <p:cNvPr id="43031" name="Object 23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70E43486-B458-1ED1-7FBD-C3D2DB245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l="11337" t="13588" r="79219" b="78011"/>
                      <a:stretch>
                        <a:fillRect/>
                      </a:stretch>
                    </p:blipFill>
                    <p:spPr bwMode="auto">
                      <a:xfrm>
                        <a:off x="251520" y="836712"/>
                        <a:ext cx="8636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069F912-6CD8-906B-634A-B5D9846A8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40768"/>
            <a:ext cx="7128792" cy="51946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9727FA-3537-27BD-95B6-60B2512365EA}"/>
              </a:ext>
            </a:extLst>
          </p:cNvPr>
          <p:cNvSpPr txBox="1"/>
          <p:nvPr/>
        </p:nvSpPr>
        <p:spPr>
          <a:xfrm>
            <a:off x="1187624" y="764704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P90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C3C15D51-0737-948B-3BDE-481C867E3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1143000"/>
            <a:ext cx="8324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en-US" altLang="zh-CN" dirty="0"/>
              <a:t>    </a:t>
            </a:r>
            <a:r>
              <a:rPr lang="zh-CN" altLang="en-US" dirty="0"/>
              <a:t>设向量组 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线性相关，向量组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, </a:t>
            </a:r>
            <a:r>
              <a:rPr lang="en-US" altLang="zh-CN" i="1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 , 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86791305-855D-F3B5-6B72-F7F5B5372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1851025"/>
            <a:ext cx="480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/>
              <a:t>a</a:t>
            </a:r>
            <a:r>
              <a:rPr lang="en-US" altLang="zh-CN" baseline="-25000"/>
              <a:t>4 </a:t>
            </a:r>
            <a:r>
              <a:rPr lang="zh-CN" altLang="en-US"/>
              <a:t>线性无关，证明：</a:t>
            </a:r>
          </a:p>
        </p:txBody>
      </p:sp>
      <p:sp>
        <p:nvSpPr>
          <p:cNvPr id="50181" name="Text Box 5">
            <a:extLst>
              <a:ext uri="{FF2B5EF4-FFF2-40B4-BE49-F238E27FC236}">
                <a16:creationId xmlns:a16="http://schemas.microsoft.com/office/drawing/2014/main" id="{B4F11B48-6B1D-6C44-AE16-D972FF314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2514600"/>
            <a:ext cx="457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(1) </a:t>
            </a:r>
            <a:r>
              <a:rPr lang="en-US" altLang="zh-CN" i="1"/>
              <a:t>a</a:t>
            </a:r>
            <a:r>
              <a:rPr lang="en-US" altLang="zh-CN" baseline="-25000"/>
              <a:t>1 </a:t>
            </a:r>
            <a:r>
              <a:rPr lang="zh-CN" altLang="en-US"/>
              <a:t>能由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3 </a:t>
            </a:r>
            <a:r>
              <a:rPr lang="zh-CN" altLang="en-US"/>
              <a:t>线性表示；</a:t>
            </a:r>
          </a:p>
        </p:txBody>
      </p:sp>
      <p:sp>
        <p:nvSpPr>
          <p:cNvPr id="50182" name="Text Box 6">
            <a:extLst>
              <a:ext uri="{FF2B5EF4-FFF2-40B4-BE49-F238E27FC236}">
                <a16:creationId xmlns:a16="http://schemas.microsoft.com/office/drawing/2014/main" id="{5E32284F-C7FA-EC81-3809-5A22EB536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214688"/>
            <a:ext cx="533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(2) </a:t>
            </a:r>
            <a:r>
              <a:rPr lang="en-US" altLang="zh-CN" i="1"/>
              <a:t>a</a:t>
            </a:r>
            <a:r>
              <a:rPr lang="en-US" altLang="zh-CN" baseline="-25000"/>
              <a:t>4 </a:t>
            </a:r>
            <a:r>
              <a:rPr lang="zh-CN" altLang="en-US"/>
              <a:t>不能由 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, </a:t>
            </a:r>
            <a:r>
              <a:rPr lang="en-US" altLang="zh-CN" i="1"/>
              <a:t>a</a:t>
            </a:r>
            <a:r>
              <a:rPr lang="en-US" altLang="zh-CN" baseline="-25000"/>
              <a:t>3 </a:t>
            </a:r>
            <a:r>
              <a:rPr lang="zh-CN" altLang="en-US"/>
              <a:t>线性表示</a:t>
            </a:r>
            <a:r>
              <a:rPr lang="en-US" altLang="zh-CN"/>
              <a:t>.</a:t>
            </a:r>
          </a:p>
        </p:txBody>
      </p:sp>
      <p:graphicFrame>
        <p:nvGraphicFramePr>
          <p:cNvPr id="50183" name="Object 7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266940D-1A13-D3E5-6B14-5AF0686520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3932238"/>
          <a:ext cx="8636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571822" imgH="3428892" progId="PowerPoint.Show.8">
                  <p:embed/>
                </p:oleObj>
              </mc:Choice>
              <mc:Fallback>
                <p:oleObj name="演示文稿" r:id="rId2" imgW="4571822" imgH="3428892" progId="PowerPoint.Show.8">
                  <p:embed/>
                  <p:pic>
                    <p:nvPicPr>
                      <p:cNvPr id="50183" name="Object 7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B266940D-1A13-D3E5-6B14-5AF0686520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843" t="52107" r="80711" b="39490"/>
                      <a:stretch>
                        <a:fillRect/>
                      </a:stretch>
                    </p:blipFill>
                    <p:spPr bwMode="auto">
                      <a:xfrm>
                        <a:off x="900113" y="3932238"/>
                        <a:ext cx="8636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4" name="Picture 8">
            <a:extLst>
              <a:ext uri="{FF2B5EF4-FFF2-40B4-BE49-F238E27FC236}">
                <a16:creationId xmlns:a16="http://schemas.microsoft.com/office/drawing/2014/main" id="{2710E948-CE14-3439-A290-538BB6E5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40719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E2AEFD-A251-360D-91E6-5E60D0EB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44000" cy="20129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8B8C1-DB4F-0292-793F-964628D56E0B}"/>
              </a:ext>
            </a:extLst>
          </p:cNvPr>
          <p:cNvSpPr txBox="1"/>
          <p:nvPr/>
        </p:nvSpPr>
        <p:spPr>
          <a:xfrm>
            <a:off x="179512" y="764704"/>
            <a:ext cx="4575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的证明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49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49555F-EF78-FF58-B567-7E1BCF249325}"/>
              </a:ext>
            </a:extLst>
          </p:cNvPr>
          <p:cNvSpPr txBox="1"/>
          <p:nvPr/>
        </p:nvSpPr>
        <p:spPr>
          <a:xfrm>
            <a:off x="3784765" y="310583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41200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316EC-65BC-64AD-01B1-3443CF56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48" y="740228"/>
            <a:ext cx="7848600" cy="113982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FF0000"/>
                </a:solidFill>
              </a:rPr>
              <a:t>补三次课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92171-4935-D5BB-1756-260EBD18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8210872" cy="44545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补三次课程（</a:t>
            </a:r>
            <a:r>
              <a:rPr lang="zh-CN" altLang="en-US" sz="1600" b="1" dirty="0">
                <a:solidFill>
                  <a:srgbClr val="FF0000"/>
                </a:solidFill>
              </a:rPr>
              <a:t>每周六上午</a:t>
            </a:r>
            <a:r>
              <a:rPr lang="en-US" altLang="zh-CN" sz="1600" b="1" dirty="0">
                <a:solidFill>
                  <a:srgbClr val="FF0000"/>
                </a:solidFill>
              </a:rPr>
              <a:t>9:30~11:30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主要是复习</a:t>
            </a:r>
            <a:r>
              <a:rPr lang="en-US" altLang="zh-CN" sz="2800" dirty="0"/>
              <a:t>+</a:t>
            </a:r>
            <a:r>
              <a:rPr lang="zh-CN" altLang="en-US" sz="2800" dirty="0"/>
              <a:t>随堂测验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打印出名单，登记随堂测验的分数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补课地点：力行楼</a:t>
            </a:r>
            <a:r>
              <a:rPr lang="en-US" altLang="zh-CN" sz="2800" dirty="0"/>
              <a:t>1201【</a:t>
            </a:r>
            <a:r>
              <a:rPr lang="zh-CN" altLang="en-US" sz="2800"/>
              <a:t>预定教室</a:t>
            </a:r>
            <a:r>
              <a:rPr lang="en-US" altLang="zh-CN" sz="2800"/>
              <a:t>】</a:t>
            </a:r>
            <a:endParaRPr lang="zh-CN" altLang="en-US" sz="2800" dirty="0"/>
          </a:p>
        </p:txBody>
      </p:sp>
      <p:sp>
        <p:nvSpPr>
          <p:cNvPr id="4" name="星形: 五角 3">
            <a:extLst>
              <a:ext uri="{FF2B5EF4-FFF2-40B4-BE49-F238E27FC236}">
                <a16:creationId xmlns:a16="http://schemas.microsoft.com/office/drawing/2014/main" id="{4737CD6A-28A4-1C1D-0854-F8D897D947B9}"/>
              </a:ext>
            </a:extLst>
          </p:cNvPr>
          <p:cNvSpPr/>
          <p:nvPr/>
        </p:nvSpPr>
        <p:spPr bwMode="auto">
          <a:xfrm>
            <a:off x="50335" y="745156"/>
            <a:ext cx="576064" cy="576064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82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3">
            <a:extLst>
              <a:ext uri="{FF2B5EF4-FFF2-40B4-BE49-F238E27FC236}">
                <a16:creationId xmlns:a16="http://schemas.microsoft.com/office/drawing/2014/main" id="{4DA34BC4-2957-863E-9C9A-9C8945DB5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933575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主要内容</a:t>
            </a:r>
          </a:p>
        </p:txBody>
      </p:sp>
      <p:sp>
        <p:nvSpPr>
          <p:cNvPr id="48135" name="Text Box 7">
            <a:hlinkClick r:id="rId2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5D691B06-E2A1-11B5-3E95-714946DD6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4037013"/>
            <a:ext cx="47339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向量组线性相关的充要条件</a:t>
            </a:r>
          </a:p>
        </p:txBody>
      </p:sp>
      <p:sp>
        <p:nvSpPr>
          <p:cNvPr id="48137" name="Text Box 9">
            <a:hlinkClick r:id="rId3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EF343945-3F08-771E-A138-0EF347E82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3198813"/>
            <a:ext cx="4657725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线性相关与线性无关的定义</a:t>
            </a:r>
          </a:p>
        </p:txBody>
      </p:sp>
      <p:sp>
        <p:nvSpPr>
          <p:cNvPr id="48140" name="Text Box 12">
            <a:extLst>
              <a:ext uri="{FF2B5EF4-FFF2-40B4-BE49-F238E27FC236}">
                <a16:creationId xmlns:a16="http://schemas.microsoft.com/office/drawing/2014/main" id="{331CE7AE-BEE0-271F-DC20-D9D711827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04863"/>
            <a:ext cx="800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 二 节    向量组的线性相关性</a:t>
            </a:r>
          </a:p>
        </p:txBody>
      </p:sp>
      <p:sp>
        <p:nvSpPr>
          <p:cNvPr id="48142" name="Text Box 14">
            <a:hlinkClick r:id="rId4" action="ppaction://hlinksldjump" highlightClick="1"/>
            <a:hlinkHover r:id="" action="ppaction://macro?name=Macro1" highlightClick="1"/>
            <a:extLst>
              <a:ext uri="{FF2B5EF4-FFF2-40B4-BE49-F238E27FC236}">
                <a16:creationId xmlns:a16="http://schemas.microsoft.com/office/drawing/2014/main" id="{17F2A6DB-715D-1FC3-4C16-1EC40E40C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4854575"/>
            <a:ext cx="5419725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向量组的线性相关性的判定定理</a:t>
            </a:r>
          </a:p>
        </p:txBody>
      </p:sp>
      <p:pic>
        <p:nvPicPr>
          <p:cNvPr id="48146" name="Picture 18">
            <a:extLst>
              <a:ext uri="{FF2B5EF4-FFF2-40B4-BE49-F238E27FC236}">
                <a16:creationId xmlns:a16="http://schemas.microsoft.com/office/drawing/2014/main" id="{415546B7-4955-FEC8-185F-72D57771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274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7" name="Picture 19">
            <a:extLst>
              <a:ext uri="{FF2B5EF4-FFF2-40B4-BE49-F238E27FC236}">
                <a16:creationId xmlns:a16="http://schemas.microsoft.com/office/drawing/2014/main" id="{5D0D67BC-3BF7-7662-2D79-DC3B8E49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275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8" name="Picture 20">
            <a:extLst>
              <a:ext uri="{FF2B5EF4-FFF2-40B4-BE49-F238E27FC236}">
                <a16:creationId xmlns:a16="http://schemas.microsoft.com/office/drawing/2014/main" id="{C1064862-ADEA-9004-4EE3-34F9AB56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9926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Text Box 10">
            <a:extLst>
              <a:ext uri="{FF2B5EF4-FFF2-40B4-BE49-F238E27FC236}">
                <a16:creationId xmlns:a16="http://schemas.microsoft.com/office/drawing/2014/main" id="{7A16DB5F-6481-7E56-5AC3-5FA6ECE46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597025"/>
            <a:ext cx="90027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endParaRPr lang="zh-CN" altLang="en-US" sz="3200" dirty="0"/>
          </a:p>
          <a:p>
            <a:pPr>
              <a:spcBef>
                <a:spcPct val="50000"/>
              </a:spcBef>
            </a:pPr>
            <a:r>
              <a:rPr lang="zh-CN" altLang="en-US" dirty="0"/>
              <a:t>  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定义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给定向量组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baseline="30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如果存在</a:t>
            </a:r>
            <a:r>
              <a:rPr lang="zh-CN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90" name="Rectangle 30">
            <a:extLst>
              <a:ext uri="{FF2B5EF4-FFF2-40B4-BE49-F238E27FC236}">
                <a16:creationId xmlns:a16="http://schemas.microsoft.com/office/drawing/2014/main" id="{B95786E1-5A40-E4ED-BE25-19A3E66C5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468813"/>
            <a:ext cx="90027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则称向量组 </a:t>
            </a:r>
            <a:r>
              <a:rPr lang="zh-CN" altLang="en-GB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GB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否则称它</a:t>
            </a:r>
            <a:r>
              <a:rPr lang="zh-CN" altLang="en-US" sz="3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线性无关</a:t>
            </a:r>
            <a:r>
              <a:rPr lang="en-US" altLang="zh-CN" dirty="0"/>
              <a:t>.</a:t>
            </a:r>
            <a:endParaRPr lang="en-US" altLang="zh-CN" sz="3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91" name="Rectangle 31">
            <a:extLst>
              <a:ext uri="{FF2B5EF4-FFF2-40B4-BE49-F238E27FC236}">
                <a16:creationId xmlns:a16="http://schemas.microsoft.com/office/drawing/2014/main" id="{9429CF66-3F0B-FE0F-74BB-805BA5EE1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3752850"/>
            <a:ext cx="4579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0,</a:t>
            </a:r>
          </a:p>
        </p:txBody>
      </p:sp>
      <p:sp>
        <p:nvSpPr>
          <p:cNvPr id="15392" name="Rectangle 32">
            <a:extLst>
              <a:ext uri="{FF2B5EF4-FFF2-40B4-BE49-F238E27FC236}">
                <a16:creationId xmlns:a16="http://schemas.microsoft.com/office/drawing/2014/main" id="{DBE2562D-6845-0131-3947-C2BC25FF7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3036888"/>
            <a:ext cx="6037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全为零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的实数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</a:t>
            </a:r>
          </a:p>
        </p:txBody>
      </p:sp>
      <p:sp>
        <p:nvSpPr>
          <p:cNvPr id="15393" name="Rectangle 33">
            <a:extLst>
              <a:ext uri="{FF2B5EF4-FFF2-40B4-BE49-F238E27FC236}">
                <a16:creationId xmlns:a16="http://schemas.microsoft.com/office/drawing/2014/main" id="{C2ED0332-A7A5-BE69-6AD7-C61B1D525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750888"/>
            <a:ext cx="7069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 、线性相关与线性无关的定义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" grpId="0" build="p" autoUpdateAnimBg="0"/>
      <p:bldP spid="15390" grpId="0" build="p" autoUpdateAnimBg="0" advAuto="1000"/>
      <p:bldP spid="15391" grpId="0" build="p" autoUpdateAnimBg="0" advAuto="1000"/>
      <p:bldP spid="15392" grpId="0" build="p" autoUpdateAnimBg="0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5" name="Rectangle 1035">
            <a:extLst>
              <a:ext uri="{FF2B5EF4-FFF2-40B4-BE49-F238E27FC236}">
                <a16:creationId xmlns:a16="http://schemas.microsoft.com/office/drawing/2014/main" id="{556621DA-8948-4051-B285-445367147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874713"/>
            <a:ext cx="9002712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2.    </a:t>
            </a: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两个特殊向量组线性相关的充要条件</a:t>
            </a:r>
            <a:endParaRPr lang="zh-CN" altLang="en-GB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endParaRPr lang="zh-CN" altLang="en-US" dirty="0"/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6600"/>
                </a:solidFill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由一个向量构成的向量组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线性相关的充要</a:t>
            </a:r>
          </a:p>
        </p:txBody>
      </p:sp>
      <p:sp>
        <p:nvSpPr>
          <p:cNvPr id="41996" name="Rectangle 1036">
            <a:extLst>
              <a:ext uri="{FF2B5EF4-FFF2-40B4-BE49-F238E27FC236}">
                <a16:creationId xmlns:a16="http://schemas.microsoft.com/office/drawing/2014/main" id="{42AC416A-C095-0F1B-53A4-3E506A7D4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8" y="4278313"/>
            <a:ext cx="736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充要条件是  </a:t>
            </a:r>
            <a:r>
              <a:rPr lang="en-US" altLang="zh-CN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的分量对应成比例</a:t>
            </a:r>
            <a:r>
              <a:rPr lang="en-US" altLang="zh-CN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zh-CN"/>
              <a:t> </a:t>
            </a:r>
          </a:p>
        </p:txBody>
      </p:sp>
      <p:sp>
        <p:nvSpPr>
          <p:cNvPr id="41997" name="Rectangle 1037">
            <a:extLst>
              <a:ext uri="{FF2B5EF4-FFF2-40B4-BE49-F238E27FC236}">
                <a16:creationId xmlns:a16="http://schemas.microsoft.com/office/drawing/2014/main" id="{231A6C5D-57F6-B74D-83BC-A95400B16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268788"/>
            <a:ext cx="617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如</a:t>
            </a:r>
          </a:p>
        </p:txBody>
      </p:sp>
      <p:sp>
        <p:nvSpPr>
          <p:cNvPr id="41998" name="Rectangle 1038">
            <a:extLst>
              <a:ext uri="{FF2B5EF4-FFF2-40B4-BE49-F238E27FC236}">
                <a16:creationId xmlns:a16="http://schemas.microsoft.com/office/drawing/2014/main" id="{3C518182-3BCA-8C9C-1FAA-0A6BCC47C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3592513"/>
            <a:ext cx="8361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(2)</a:t>
            </a:r>
            <a:r>
              <a:rPr lang="en-US" altLang="zh-CN"/>
              <a:t>  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由两个向量构成的向量组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: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线性相关的</a:t>
            </a:r>
          </a:p>
        </p:txBody>
      </p:sp>
      <p:sp>
        <p:nvSpPr>
          <p:cNvPr id="41999" name="Rectangle 1039">
            <a:extLst>
              <a:ext uri="{FF2B5EF4-FFF2-40B4-BE49-F238E27FC236}">
                <a16:creationId xmlns:a16="http://schemas.microsoft.com/office/drawing/2014/main" id="{151A952F-4DA0-3B84-38D8-AF4A62C75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921000"/>
            <a:ext cx="388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条件是</a:t>
            </a:r>
            <a:r>
              <a:rPr lang="zh-CN" altLang="en-US"/>
              <a:t>  </a:t>
            </a:r>
            <a:r>
              <a:rPr lang="en-US" altLang="zh-CN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0.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5" grpId="0" build="p" autoUpdateAnimBg="0"/>
      <p:bldP spid="41996" grpId="0" build="p" autoUpdateAnimBg="0" advAuto="0"/>
      <p:bldP spid="41997" grpId="0" build="p" autoUpdateAnimBg="0"/>
      <p:bldP spid="41998" grpId="0" build="p" autoUpdateAnimBg="0"/>
      <p:bldP spid="41999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6" name="Text Box 12">
            <a:extLst>
              <a:ext uri="{FF2B5EF4-FFF2-40B4-BE49-F238E27FC236}">
                <a16:creationId xmlns:a16="http://schemas.microsoft.com/office/drawing/2014/main" id="{1CB8936C-0724-4ECD-629F-9E3E9A32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1449388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向量组 </a:t>
            </a:r>
            <a:r>
              <a:rPr lang="en-US" altLang="zh-CN" i="1"/>
              <a:t>A</a:t>
            </a:r>
            <a:r>
              <a:rPr lang="en-US" altLang="zh-CN"/>
              <a:t>:</a:t>
            </a:r>
          </a:p>
        </p:txBody>
      </p:sp>
      <p:graphicFrame>
        <p:nvGraphicFramePr>
          <p:cNvPr id="16397" name="Object 13">
            <a:extLst>
              <a:ext uri="{FF2B5EF4-FFF2-40B4-BE49-F238E27FC236}">
                <a16:creationId xmlns:a16="http://schemas.microsoft.com/office/drawing/2014/main" id="{6F803B1E-6A11-70DD-D217-186647CC7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6475" y="782638"/>
          <a:ext cx="4341813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00200" imgH="711000" progId="Equation.3">
                  <p:embed/>
                </p:oleObj>
              </mc:Choice>
              <mc:Fallback>
                <p:oleObj name="公式" r:id="rId2" imgW="1600200" imgH="711000" progId="Equation.3">
                  <p:embed/>
                  <p:pic>
                    <p:nvPicPr>
                      <p:cNvPr id="16397" name="Object 13">
                        <a:extLst>
                          <a:ext uri="{FF2B5EF4-FFF2-40B4-BE49-F238E27FC236}">
                            <a16:creationId xmlns:a16="http://schemas.microsoft.com/office/drawing/2014/main" id="{6F803B1E-6A11-70DD-D217-186647CC7E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782638"/>
                        <a:ext cx="4341813" cy="185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Text Box 14">
            <a:extLst>
              <a:ext uri="{FF2B5EF4-FFF2-40B4-BE49-F238E27FC236}">
                <a16:creationId xmlns:a16="http://schemas.microsoft.com/office/drawing/2014/main" id="{DEED66BD-E074-E400-AE3D-3954C05F9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3451225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因为    </a:t>
            </a:r>
            <a:r>
              <a:rPr lang="en-US" altLang="zh-CN">
                <a:latin typeface="黑体" panose="02010609060101010101" pitchFamily="49" charset="-122"/>
              </a:rPr>
              <a:t>-</a:t>
            </a:r>
            <a:r>
              <a:rPr lang="en-US" altLang="zh-CN"/>
              <a:t>3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+ </a:t>
            </a:r>
            <a:r>
              <a:rPr lang="en-US" altLang="zh-CN" i="1"/>
              <a:t>a</a:t>
            </a:r>
            <a:r>
              <a:rPr lang="en-US" altLang="zh-CN" baseline="-25000"/>
              <a:t>2</a:t>
            </a:r>
            <a:r>
              <a:rPr lang="en-US" altLang="zh-CN"/>
              <a:t> = </a:t>
            </a:r>
          </a:p>
        </p:txBody>
      </p:sp>
      <p:graphicFrame>
        <p:nvGraphicFramePr>
          <p:cNvPr id="16399" name="Object 15">
            <a:extLst>
              <a:ext uri="{FF2B5EF4-FFF2-40B4-BE49-F238E27FC236}">
                <a16:creationId xmlns:a16="http://schemas.microsoft.com/office/drawing/2014/main" id="{686CB48B-A7A0-0162-384B-C13214965A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2841625"/>
          <a:ext cx="4668838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71520" imgH="711000" progId="Equation.3">
                  <p:embed/>
                </p:oleObj>
              </mc:Choice>
              <mc:Fallback>
                <p:oleObj name="Equation" r:id="rId4" imgW="2171520" imgH="711000" progId="Equation.3">
                  <p:embed/>
                  <p:pic>
                    <p:nvPicPr>
                      <p:cNvPr id="16399" name="Object 15">
                        <a:extLst>
                          <a:ext uri="{FF2B5EF4-FFF2-40B4-BE49-F238E27FC236}">
                            <a16:creationId xmlns:a16="http://schemas.microsoft.com/office/drawing/2014/main" id="{686CB48B-A7A0-0162-384B-C13214965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841625"/>
                        <a:ext cx="4668838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0" name="Text Box 16">
            <a:extLst>
              <a:ext uri="{FF2B5EF4-FFF2-40B4-BE49-F238E27FC236}">
                <a16:creationId xmlns:a16="http://schemas.microsoft.com/office/drawing/2014/main" id="{96E48021-D120-0771-236B-FC00B665E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868863"/>
            <a:ext cx="9002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所以线性相关</a:t>
            </a:r>
            <a:endParaRPr lang="en-US" altLang="zh-CN" dirty="0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" grpId="0" build="p" autoUpdateAnimBg="0"/>
      <p:bldP spid="16398" grpId="0" build="p" autoUpdateAnimBg="0"/>
      <p:bldP spid="16400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Text Box 11">
            <a:extLst>
              <a:ext uri="{FF2B5EF4-FFF2-40B4-BE49-F238E27FC236}">
                <a16:creationId xmlns:a16="http://schemas.microsoft.com/office/drawing/2014/main" id="{F0C9D8A3-D2B2-D38D-49AB-4BE8336BF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927100"/>
            <a:ext cx="90027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定理 </a:t>
            </a:r>
            <a:r>
              <a:rPr lang="en-US" altLang="zh-CN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baseline="-250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线性相关的充要条件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93" name="Rectangle 37">
            <a:extLst>
              <a:ext uri="{FF2B5EF4-FFF2-40B4-BE49-F238E27FC236}">
                <a16:creationId xmlns:a16="http://schemas.microsoft.com/office/drawing/2014/main" id="{3BACEAD1-32C9-B7E2-2004-BE118D8D2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2405063"/>
            <a:ext cx="1982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个数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 </a:t>
            </a:r>
          </a:p>
        </p:txBody>
      </p:sp>
      <p:sp>
        <p:nvSpPr>
          <p:cNvPr id="19494" name="Rectangle 38">
            <a:extLst>
              <a:ext uri="{FF2B5EF4-FFF2-40B4-BE49-F238E27FC236}">
                <a16:creationId xmlns:a16="http://schemas.microsoft.com/office/drawing/2014/main" id="{BDA7F74A-C1AC-4834-D6D8-486FD7A4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405063"/>
            <a:ext cx="7524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向量组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线性无关的充要条件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= </a:t>
            </a:r>
            <a:r>
              <a:rPr lang="en-US" altLang="zh-CN" b="0" i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19495" name="Rectangle 39">
            <a:extLst>
              <a:ext uri="{FF2B5EF4-FFF2-40B4-BE49-F238E27FC236}">
                <a16:creationId xmlns:a16="http://schemas.microsoft.com/office/drawing/2014/main" id="{86723D32-A4A1-ED22-9B62-2397AA2E4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673225"/>
            <a:ext cx="900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是它所构成的矩阵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, ···</a:t>
            </a:r>
            <a:r>
              <a:rPr lang="en-US" altLang="zh-CN"/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b="0" i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的秩小于向量的</a:t>
            </a:r>
          </a:p>
        </p:txBody>
      </p:sp>
      <p:graphicFrame>
        <p:nvGraphicFramePr>
          <p:cNvPr id="19501" name="Object 45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1F6F516-4AB5-E175-4BA0-3C1541A605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92745"/>
              </p:ext>
            </p:extLst>
          </p:nvPr>
        </p:nvGraphicFramePr>
        <p:xfrm>
          <a:off x="898525" y="3213100"/>
          <a:ext cx="9366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040479" imgH="2281610" progId="PowerPoint.Show.8">
                  <p:embed/>
                </p:oleObj>
              </mc:Choice>
              <mc:Fallback>
                <p:oleObj name="Presentation" r:id="rId2" imgW="3040479" imgH="2281610" progId="PowerPoint.Show.8">
                  <p:embed/>
                  <p:pic>
                    <p:nvPicPr>
                      <p:cNvPr id="19501" name="Object 45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21F6F516-4AB5-E175-4BA0-3C1541A605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l="11024" t="48218" r="78732" b="44444"/>
                      <a:stretch>
                        <a:fillRect/>
                      </a:stretch>
                    </p:blipFill>
                    <p:spPr bwMode="auto">
                      <a:xfrm>
                        <a:off x="898525" y="3213100"/>
                        <a:ext cx="9366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502" name="Picture 46">
            <a:extLst>
              <a:ext uri="{FF2B5EF4-FFF2-40B4-BE49-F238E27FC236}">
                <a16:creationId xmlns:a16="http://schemas.microsoft.com/office/drawing/2014/main" id="{0740018F-6925-037A-D3E7-0DD9EBBA9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3373438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6EE6A2-079A-DBD8-9F65-B5209D74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67" y="4337394"/>
            <a:ext cx="8522466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E7F4DE-9748-3DA9-B761-7A179968B1EA}"/>
              </a:ext>
            </a:extLst>
          </p:cNvPr>
          <p:cNvSpPr txBox="1"/>
          <p:nvPr/>
        </p:nvSpPr>
        <p:spPr>
          <a:xfrm>
            <a:off x="238069" y="391508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证明的分析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 build="p" autoUpdateAnimBg="0"/>
      <p:bldP spid="19493" grpId="0" build="p" autoUpdateAnimBg="0" advAuto="0"/>
      <p:bldP spid="19494" grpId="0" build="p" autoUpdateAnimBg="0"/>
      <p:bldP spid="19495" grpId="0" build="p" autoUpdateAnimBg="0" advAuto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2" name="Text Box 10">
            <a:extLst>
              <a:ext uri="{FF2B5EF4-FFF2-40B4-BE49-F238E27FC236}">
                <a16:creationId xmlns:a16="http://schemas.microsoft.com/office/drawing/2014/main" id="{97A49857-93F6-E586-EF41-D902BC311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725488"/>
            <a:ext cx="6858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zh-CN"/>
              <a:t>   </a:t>
            </a:r>
            <a:r>
              <a:rPr lang="en-US" altLang="zh-CN" b="0" i="1"/>
              <a:t>n</a:t>
            </a:r>
            <a:r>
              <a:rPr lang="en-US" altLang="zh-CN"/>
              <a:t> </a:t>
            </a:r>
            <a:r>
              <a:rPr lang="zh-CN" altLang="en-US"/>
              <a:t>维向量组</a:t>
            </a:r>
          </a:p>
        </p:txBody>
      </p:sp>
      <p:graphicFrame>
        <p:nvGraphicFramePr>
          <p:cNvPr id="23563" name="Object 11">
            <a:extLst>
              <a:ext uri="{FF2B5EF4-FFF2-40B4-BE49-F238E27FC236}">
                <a16:creationId xmlns:a16="http://schemas.microsoft.com/office/drawing/2014/main" id="{8ED2E78B-624A-EF6A-E436-EAAE69CC8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18733"/>
              </p:ext>
            </p:extLst>
          </p:nvPr>
        </p:nvGraphicFramePr>
        <p:xfrm>
          <a:off x="1959700" y="1412776"/>
          <a:ext cx="4980979" cy="228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57400" imgH="914400" progId="Equation.3">
                  <p:embed/>
                </p:oleObj>
              </mc:Choice>
              <mc:Fallback>
                <p:oleObj name="Equation" r:id="rId2" imgW="2057400" imgH="914400" progId="Equation.3">
                  <p:embed/>
                  <p:pic>
                    <p:nvPicPr>
                      <p:cNvPr id="23563" name="Object 11">
                        <a:extLst>
                          <a:ext uri="{FF2B5EF4-FFF2-40B4-BE49-F238E27FC236}">
                            <a16:creationId xmlns:a16="http://schemas.microsoft.com/office/drawing/2014/main" id="{8ED2E78B-624A-EF6A-E436-EAAE69CC82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700" y="1412776"/>
                        <a:ext cx="4980979" cy="228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4" name="Text Box 12">
            <a:extLst>
              <a:ext uri="{FF2B5EF4-FFF2-40B4-BE49-F238E27FC236}">
                <a16:creationId xmlns:a16="http://schemas.microsoft.com/office/drawing/2014/main" id="{89D65A09-3165-C8BC-256E-5CB59AA30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61048"/>
            <a:ext cx="8959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称为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维单位坐标向量组</a:t>
            </a:r>
            <a:r>
              <a:rPr lang="zh-CN" altLang="en-US" dirty="0"/>
              <a:t> </a:t>
            </a:r>
            <a:r>
              <a:rPr lang="en-US" altLang="zh-CN" dirty="0"/>
              <a:t>, </a:t>
            </a:r>
            <a:r>
              <a:rPr lang="zh-CN" altLang="en-US" dirty="0"/>
              <a:t>试讨论它的线性相关性</a:t>
            </a:r>
            <a:r>
              <a:rPr lang="en-US" altLang="zh-CN" dirty="0"/>
              <a:t>.</a:t>
            </a:r>
          </a:p>
        </p:txBody>
      </p:sp>
      <p:graphicFrame>
        <p:nvGraphicFramePr>
          <p:cNvPr id="23583" name="Object 3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CFB4013-FB2C-C17D-8645-ED06FEF40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7620"/>
              </p:ext>
            </p:extLst>
          </p:nvPr>
        </p:nvGraphicFramePr>
        <p:xfrm>
          <a:off x="611560" y="4653136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530771" imgH="3396846" progId="PowerPoint.Show.8">
                  <p:embed/>
                </p:oleObj>
              </mc:Choice>
              <mc:Fallback>
                <p:oleObj name="演示文稿" r:id="rId4" imgW="4530771" imgH="3396846" progId="PowerPoint.Show.8">
                  <p:embed/>
                  <p:pic>
                    <p:nvPicPr>
                      <p:cNvPr id="23583" name="Object 31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CCFB4013-FB2C-C17D-8645-ED06FEF403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167" t="14441" r="75000" b="77783"/>
                      <a:stretch>
                        <a:fillRect/>
                      </a:stretch>
                    </p:blipFill>
                    <p:spPr bwMode="auto">
                      <a:xfrm>
                        <a:off x="611560" y="4653136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84" name="Picture 32">
            <a:extLst>
              <a:ext uri="{FF2B5EF4-FFF2-40B4-BE49-F238E27FC236}">
                <a16:creationId xmlns:a16="http://schemas.microsoft.com/office/drawing/2014/main" id="{C9DEAE09-F74D-03DE-F135-17D93B58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2" y="4772199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32D942-2862-3358-B5CE-8E3087495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925" y="5270418"/>
            <a:ext cx="7424695" cy="12881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1" name="Text Box 11">
            <a:extLst>
              <a:ext uri="{FF2B5EF4-FFF2-40B4-BE49-F238E27FC236}">
                <a16:creationId xmlns:a16="http://schemas.microsoft.com/office/drawing/2014/main" id="{88BA8ABF-7B35-8C47-4242-7C1929A17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631825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     </a:t>
            </a:r>
            <a:r>
              <a:rPr lang="zh-CN" altLang="en-US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altLang="zh-CN"/>
              <a:t>    </a:t>
            </a:r>
            <a:r>
              <a:rPr lang="zh-CN" altLang="en-US"/>
              <a:t>讨论下列向量组的线性相关性</a:t>
            </a:r>
            <a:r>
              <a:rPr lang="en-US" altLang="zh-CN"/>
              <a:t>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B9F577-E4F3-6D98-1711-C9BAE8EB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5629"/>
            <a:ext cx="6133988" cy="1705041"/>
          </a:xfrm>
          <a:prstGeom prst="rect">
            <a:avLst/>
          </a:prstGeom>
        </p:spPr>
      </p:pic>
      <p:graphicFrame>
        <p:nvGraphicFramePr>
          <p:cNvPr id="3" name="Object 31">
            <a:hlinkClick r:id="" action="ppaction://ole?verb=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C0F3D7C-0B33-4AAB-13DF-32CE93D35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780703"/>
              </p:ext>
            </p:extLst>
          </p:nvPr>
        </p:nvGraphicFramePr>
        <p:xfrm>
          <a:off x="756136" y="3284984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530771" imgH="3396846" progId="PowerPoint.Show.8">
                  <p:embed/>
                </p:oleObj>
              </mc:Choice>
              <mc:Fallback>
                <p:oleObj name="演示文稿" r:id="rId3" imgW="4530771" imgH="3396846" progId="PowerPoint.Show.8">
                  <p:embed/>
                  <p:pic>
                    <p:nvPicPr>
                      <p:cNvPr id="23583" name="Object 31">
                        <a:hlinkClick r:id="" action="ppaction://ole?verb=0" highlightClick="1"/>
                        <a:hlinkHover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CCFB4013-FB2C-C17D-8645-ED06FEF403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167" t="14441" r="75000" b="77783"/>
                      <a:stretch>
                        <a:fillRect/>
                      </a:stretch>
                    </p:blipFill>
                    <p:spPr bwMode="auto">
                      <a:xfrm>
                        <a:off x="756136" y="3284984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2">
            <a:extLst>
              <a:ext uri="{FF2B5EF4-FFF2-40B4-BE49-F238E27FC236}">
                <a16:creationId xmlns:a16="http://schemas.microsoft.com/office/drawing/2014/main" id="{4B72A221-C958-7399-FBAB-A581446D2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98" y="3404047"/>
            <a:ext cx="5048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8281F-4FFB-76B3-7C92-62E8EBFE0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531" y="4058626"/>
            <a:ext cx="5878335" cy="13370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89A769-68BD-B74D-789D-43D1C11CC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570" y="5549090"/>
            <a:ext cx="5878335" cy="5302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新模板">
  <a:themeElements>
    <a:clrScheme name="新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新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F:\线性代数演算系统\模板\新模板.POT</Template>
  <TotalTime>1164</TotalTime>
  <Words>641</Words>
  <Application>Microsoft Office PowerPoint</Application>
  <PresentationFormat>全屏显示(4:3)</PresentationFormat>
  <Paragraphs>61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等线</vt:lpstr>
      <vt:lpstr>黑体</vt:lpstr>
      <vt:lpstr>华文新魏</vt:lpstr>
      <vt:lpstr>楷体</vt:lpstr>
      <vt:lpstr>楷体_GB2312</vt:lpstr>
      <vt:lpstr>宋体</vt:lpstr>
      <vt:lpstr>微软雅黑</vt:lpstr>
      <vt:lpstr>微软雅黑 Light</vt:lpstr>
      <vt:lpstr>Arial</vt:lpstr>
      <vt:lpstr>Palatino Linotype</vt:lpstr>
      <vt:lpstr>Times New Roman</vt:lpstr>
      <vt:lpstr>Wingdings</vt:lpstr>
      <vt:lpstr>新模板</vt:lpstr>
      <vt:lpstr>1_Edge</vt:lpstr>
      <vt:lpstr>公式</vt:lpstr>
      <vt:lpstr>Equation</vt:lpstr>
      <vt:lpstr>Presentation</vt:lpstr>
      <vt:lpstr>演示文稿</vt:lpstr>
      <vt:lpstr>PowerPoint 演示文稿</vt:lpstr>
      <vt:lpstr>补三次课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番茄花园</dc:creator>
  <cp:lastModifiedBy>Min Wenwen</cp:lastModifiedBy>
  <cp:revision>152</cp:revision>
  <dcterms:created xsi:type="dcterms:W3CDTF">2007-02-06T02:29:02Z</dcterms:created>
  <dcterms:modified xsi:type="dcterms:W3CDTF">2022-11-14T04:09:17Z</dcterms:modified>
</cp:coreProperties>
</file>